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7" r:id="rId2"/>
    <p:sldId id="268" r:id="rId3"/>
    <p:sldId id="266" r:id="rId4"/>
    <p:sldId id="269" r:id="rId5"/>
    <p:sldId id="270" r:id="rId6"/>
    <p:sldId id="260" r:id="rId7"/>
    <p:sldId id="271" r:id="rId8"/>
    <p:sldId id="272" r:id="rId9"/>
    <p:sldId id="273" r:id="rId10"/>
    <p:sldId id="274" r:id="rId11"/>
    <p:sldId id="281" r:id="rId12"/>
    <p:sldId id="275" r:id="rId13"/>
    <p:sldId id="276" r:id="rId14"/>
    <p:sldId id="277" r:id="rId15"/>
    <p:sldId id="278" r:id="rId16"/>
    <p:sldId id="279" r:id="rId17"/>
    <p:sldId id="280" r:id="rId18"/>
    <p:sldId id="261" r:id="rId19"/>
    <p:sldId id="262" r:id="rId20"/>
    <p:sldId id="263" r:id="rId21"/>
    <p:sldId id="264" r:id="rId22"/>
  </p:sldIdLst>
  <p:sldSz cx="9144000" cy="6858000" type="screen4x3"/>
  <p:notesSz cx="6858000" cy="9144000"/>
  <p:embeddedFontLst>
    <p:embeddedFont>
      <p:font typeface="NikoshBAN" panose="02000000000000000000" pitchFamily="2" charset="0"/>
      <p:regular r:id="rId24"/>
    </p:embeddedFont>
    <p:embeddedFont>
      <p:font typeface="Garamond" panose="02020404030301010803" pitchFamily="18" charset="0"/>
      <p:regular r:id="rId25"/>
      <p:bold r:id="rId26"/>
      <p:italic r:id="rId27"/>
    </p:embeddedFont>
    <p:embeddedFont>
      <p:font typeface="Book Antiqua" panose="02040602050305030304" pitchFamily="18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759E4-C735-47E1-80CD-83C8F36AC503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5C113-5CB2-427F-8C70-71179402A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32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Ending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3B743-76B1-42A1-A3FE-368769FCA7C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69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43ABA-E4BC-4053-B57D-D28B6E2CB4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5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43ABA-E4BC-4053-B57D-D28B6E2CB4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8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বাড়ির কাজটির ফটোকপি শিক্ষার্থীদের</a:t>
            </a:r>
            <a:r>
              <a:rPr lang="bn-IN" baseline="0" dirty="0" smtClean="0"/>
              <a:t> মধ্যে  সরবরাহ করলে সময় সাশ্রয় করা যেতে পারে।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43ABA-E4BC-4053-B57D-D28B6E2CB4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19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43ABA-E4BC-4053-B57D-D28B6E2CB4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13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43ABA-E4BC-4053-B57D-D28B6E2CB4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29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43ABA-E4BC-4053-B57D-D28B6E2CB4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14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43ABA-E4BC-4053-B57D-D28B6E2CB4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17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43ABA-E4BC-4053-B57D-D28B6E2CB4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99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43ABA-E4BC-4053-B57D-D28B6E2CB4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06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43ABA-E4BC-4053-B57D-D28B6E2CB4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30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43ABA-E4BC-4053-B57D-D28B6E2CB4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18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5" Type="http://schemas.openxmlformats.org/officeDocument/2006/relationships/image" Target="../media/image220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bn.wikipedia.org/w/index.php?title=%E0%A6%9C%E0%A7%87%E0%A6%AE%E0%A6%B8_%E0%A6%93%E0%A6%AF%E0%A6%BC%E0%A6%BE%E0%A6%9F%E0%A7%87%E0%A6%B0&amp;action=edit&amp;redlink=1" TargetMode="External"/><Relationship Id="rId3" Type="http://schemas.openxmlformats.org/officeDocument/2006/relationships/hyperlink" Target="https://bn.wikipedia.org/wiki/%E0%A6%95%E0%A6%BE%E0%A6%9C" TargetMode="External"/><Relationship Id="rId7" Type="http://schemas.openxmlformats.org/officeDocument/2006/relationships/hyperlink" Target="https://bn.wikipedia.org/wiki/%E0%A6%93%E0%A6%AF%E0%A6%BC%E0%A6%BE%E0%A6%9F_(%E0%A6%8F%E0%A6%95%E0%A6%95)" TargetMode="External"/><Relationship Id="rId2" Type="http://schemas.openxmlformats.org/officeDocument/2006/relationships/hyperlink" Target="https://bn.wikipedia.org/wiki/%E0%A6%AA%E0%A6%A6%E0%A6%BE%E0%A6%B0%E0%A7%8D%E0%A6%A5%E0%A6%AC%E0%A6%BF%E0%A6%9C%E0%A7%8D%E0%A6%9E%E0%A6%BE%E0%A6%A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n.wikipedia.org/wiki/%E0%A6%8F%E0%A6%B8%E0%A7%8D%E2%80%8C%E0%A6%86%E0%A6%87_%E0%A6%8F%E0%A6%95%E0%A6%95" TargetMode="External"/><Relationship Id="rId5" Type="http://schemas.openxmlformats.org/officeDocument/2006/relationships/image" Target="NULL"/><Relationship Id="rId4" Type="http://schemas.openxmlformats.org/officeDocument/2006/relationships/hyperlink" Target="https://bn.wikipedia.org/wiki/%E0%A6%B8%E0%A6%AE%E0%A6%AF%E0%A6%BC" TargetMode="External"/><Relationship Id="rId9" Type="http://schemas.openxmlformats.org/officeDocument/2006/relationships/hyperlink" Target="https://bn.wikipedia.org/wiki/%E0%A6%9C%E0%A7%81%E0%A6%B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52822" y="3047998"/>
            <a:ext cx="4191000" cy="129540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bn-IN" sz="1800" b="1" dirty="0" smtClean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স্বাগতম</a:t>
            </a:r>
            <a:endParaRPr lang="en-US" sz="18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237" y="357475"/>
            <a:ext cx="8534400" cy="14478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পদার্থবিজ্ঞান</a:t>
            </a:r>
            <a:r>
              <a:rPr lang="en-US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বিভাগ</a:t>
            </a:r>
            <a:r>
              <a:rPr lang="bn-IN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এর পক্ষথেকে </a:t>
            </a:r>
            <a:endParaRPr lang="en-US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18" y="-18757"/>
            <a:ext cx="4485182" cy="7162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91" y="-14697"/>
            <a:ext cx="4840318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9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2447925" cy="27813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38162" y="4935640"/>
            <a:ext cx="7568464" cy="1533128"/>
            <a:chOff x="538162" y="4935640"/>
            <a:chExt cx="7493359" cy="1533128"/>
          </a:xfrm>
        </p:grpSpPr>
        <p:sp>
          <p:nvSpPr>
            <p:cNvPr id="18" name="Rectangle 17"/>
            <p:cNvSpPr/>
            <p:nvPr/>
          </p:nvSpPr>
          <p:spPr>
            <a:xfrm rot="20366186">
              <a:off x="1821719" y="4935640"/>
              <a:ext cx="6209802" cy="457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38162" y="6019800"/>
              <a:ext cx="1514476" cy="44896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38162" y="2995034"/>
            <a:ext cx="8077200" cy="1340134"/>
            <a:chOff x="538162" y="2995034"/>
            <a:chExt cx="8077200" cy="1340134"/>
          </a:xfrm>
        </p:grpSpPr>
        <p:sp>
          <p:nvSpPr>
            <p:cNvPr id="3" name="Rectangle 2"/>
            <p:cNvSpPr/>
            <p:nvPr/>
          </p:nvSpPr>
          <p:spPr>
            <a:xfrm rot="469638">
              <a:off x="1143272" y="3429000"/>
              <a:ext cx="6624638" cy="457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38162" y="2995034"/>
              <a:ext cx="757238" cy="44896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700962" y="3886200"/>
              <a:ext cx="914400" cy="44896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76999" y="1282986"/>
            <a:ext cx="2447925" cy="283181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3444002"/>
            <a:ext cx="2447925" cy="276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828800" y="482025"/>
            <a:ext cx="5630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বালকটির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ওজন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= ভর </a:t>
            </a:r>
            <a:r>
              <a:rPr lang="en-US" sz="3200" dirty="0" smtClean="0">
                <a:latin typeface="NikoshBAN" pitchFamily="2" charset="0"/>
                <a:cs typeface="NikoshBAN" pitchFamily="2" charset="0"/>
                <a:sym typeface="Symbol"/>
              </a:rPr>
              <a:t></a:t>
            </a:r>
            <a:r>
              <a:rPr lang="bn-IN" sz="3200" dirty="0" smtClean="0">
                <a:latin typeface="NikoshBAN" pitchFamily="2" charset="0"/>
                <a:cs typeface="NikoshBAN" pitchFamily="2" charset="0"/>
                <a:sym typeface="Symbol"/>
              </a:rPr>
              <a:t> ত্বরণ = বল =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Symbol"/>
              </a:rPr>
              <a:t>F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78256" y="3733800"/>
            <a:ext cx="1450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সরণ = </a:t>
            </a:r>
            <a:r>
              <a:rPr lang="en-US" sz="3200" dirty="0">
                <a:latin typeface="Times New Roman" pitchFamily="18" charset="0"/>
                <a:cs typeface="NikoshBAN" pitchFamily="2" charset="0"/>
              </a:rPr>
              <a:t>s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11624" y="4369019"/>
            <a:ext cx="1417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200" dirty="0" smtClean="0">
                <a:latin typeface="Times New Roman" pitchFamily="18" charset="0"/>
                <a:cs typeface="NikoshBAN" pitchFamily="2" charset="0"/>
              </a:rPr>
              <a:t>ত্ব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রণ</a:t>
            </a:r>
            <a:r>
              <a:rPr lang="bn-IN" sz="3200" dirty="0" smtClean="0">
                <a:latin typeface="Times New Roman" pitchFamily="18" charset="0"/>
                <a:cs typeface="NikoshBAN" pitchFamily="2" charset="0"/>
              </a:rPr>
              <a:t> =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91529" y="4977825"/>
            <a:ext cx="1437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Times New Roman" pitchFamily="18" charset="0"/>
                <a:cs typeface="NikoshBAN" pitchFamily="2" charset="0"/>
              </a:rPr>
              <a:t>সময় =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52600" y="1015425"/>
            <a:ext cx="6024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বালকটি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দ্বারা কৃত কাজ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= বল</a:t>
            </a:r>
            <a:r>
              <a:rPr lang="en-US" sz="3200" dirty="0" smtClean="0">
                <a:latin typeface="NikoshBAN" pitchFamily="2" charset="0"/>
                <a:cs typeface="NikoshBAN" pitchFamily="2" charset="0"/>
                <a:sym typeface="Symbol"/>
              </a:rPr>
              <a:t></a:t>
            </a:r>
            <a:r>
              <a:rPr lang="bn-IN" sz="3200" dirty="0" smtClean="0">
                <a:latin typeface="NikoshBAN" pitchFamily="2" charset="0"/>
                <a:cs typeface="NikoshBAN" pitchFamily="2" charset="0"/>
                <a:sym typeface="Symbol"/>
              </a:rPr>
              <a:t>সরণ =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Fs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828800" y="1676400"/>
                <a:ext cx="5601020" cy="8016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bn-IN" sz="3200" dirty="0" smtClean="0">
                    <a:latin typeface="NikoshBAN" pitchFamily="2" charset="0"/>
                    <a:cs typeface="NikoshBAN" pitchFamily="2" charset="0"/>
                  </a:rPr>
                  <a:t>বালকটি</a:t>
                </a:r>
                <a:r>
                  <a:rPr lang="en-US" sz="3200" dirty="0" smtClean="0"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IN" sz="3200" dirty="0" smtClean="0">
                    <a:latin typeface="NikoshBAN" pitchFamily="2" charset="0"/>
                    <a:cs typeface="NikoshBAN" pitchFamily="2" charset="0"/>
                  </a:rPr>
                  <a:t>দ্বারা কৃত কাজের হার</a:t>
                </a:r>
                <a:r>
                  <a:rPr lang="en-US" sz="3200" dirty="0" smtClean="0"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IN" sz="3200" dirty="0" smtClean="0">
                    <a:latin typeface="NikoshBAN" pitchFamily="2" charset="0"/>
                    <a:cs typeface="NikoshBAN" pitchFamily="2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n-IN" sz="3200" i="1" smtClean="0">
                            <a:latin typeface="Cambria Math" panose="02040503050406030204" pitchFamily="18" charset="0"/>
                            <a:cs typeface="NikoshBAN" pitchFamily="2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/>
                            <a:cs typeface="NikoshBAN" pitchFamily="2" charset="0"/>
                          </a:rPr>
                          <m:t>Fs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/>
                            <a:cs typeface="NikoshBAN" pitchFamily="2" charset="0"/>
                          </a:rPr>
                          <m:t>t</m:t>
                        </m:r>
                      </m:den>
                    </m:f>
                    <m:r>
                      <a:rPr lang="bn-IN" sz="3200" b="0" i="1" smtClean="0">
                        <a:latin typeface="Cambria Math"/>
                        <a:cs typeface="NikoshBAN" pitchFamily="2" charset="0"/>
                      </a:rPr>
                      <m:t>= </m:t>
                    </m:r>
                    <m:f>
                      <m:fPr>
                        <m:ctrlPr>
                          <a:rPr lang="bn-IN" sz="3200" b="0" i="1" smtClean="0">
                            <a:latin typeface="Cambria Math" panose="02040503050406030204" pitchFamily="18" charset="0"/>
                            <a:cs typeface="NikoshBAN" pitchFamily="2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/>
                            <a:cs typeface="NikoshBAN" pitchFamily="2" charset="0"/>
                          </a:rPr>
                          <m:t>W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/>
                            <a:cs typeface="NikoshBAN" pitchFamily="2" charset="0"/>
                          </a:rPr>
                          <m:t>t</m:t>
                        </m:r>
                      </m:den>
                    </m:f>
                  </m:oMath>
                </a14:m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1676400"/>
                <a:ext cx="5601020" cy="801630"/>
              </a:xfrm>
              <a:prstGeom prst="rect">
                <a:avLst/>
              </a:prstGeom>
              <a:blipFill rotWithShape="1">
                <a:blip r:embed="rId5"/>
                <a:stretch>
                  <a:fillRect l="-2720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172200" y="5227364"/>
                <a:ext cx="2496196" cy="868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latin typeface="NikoshBAN" pitchFamily="2" charset="0"/>
                    <a:cs typeface="NikoshBAN" pitchFamily="2" charset="0"/>
                    <a:sym typeface="Symbol"/>
                  </a:rPr>
                  <a:t></a:t>
                </a:r>
                <a:r>
                  <a:rPr lang="bn-IN" sz="3200" dirty="0" smtClean="0">
                    <a:latin typeface="NikoshBAN" pitchFamily="2" charset="0"/>
                    <a:cs typeface="NikoshBAN" pitchFamily="2" charset="0"/>
                  </a:rPr>
                  <a:t>ক্ষমতা,</a:t>
                </a:r>
                <a:r>
                  <a:rPr lang="en-US" sz="3200" dirty="0" smtClean="0"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IN" sz="3200" dirty="0" smtClean="0">
                    <a:latin typeface="NikoshBAN" pitchFamily="2" charset="0"/>
                    <a:cs typeface="NikoshBAN" pitchFamily="2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n-IN" sz="3200" i="1" smtClean="0">
                            <a:latin typeface="Cambria Math" panose="02040503050406030204" pitchFamily="18" charset="0"/>
                            <a:cs typeface="NikoshBAN" pitchFamily="2" charset="0"/>
                          </a:rPr>
                        </m:ctrlPr>
                      </m:fPr>
                      <m:num>
                        <m:r>
                          <a:rPr lang="bn-IN" sz="3200" b="0" i="0" smtClean="0">
                            <a:latin typeface="Cambria Math"/>
                            <a:cs typeface="NikoshBAN" pitchFamily="2" charset="0"/>
                          </a:rPr>
                          <m:t>কাজ</m:t>
                        </m:r>
                      </m:num>
                      <m:den>
                        <m:r>
                          <a:rPr lang="bn-IN" sz="3200" b="0" i="0" smtClean="0">
                            <a:latin typeface="Cambria Math"/>
                            <a:cs typeface="NikoshBAN" pitchFamily="2" charset="0"/>
                          </a:rPr>
                          <m:t>সময়</m:t>
                        </m:r>
                      </m:den>
                    </m:f>
                  </m:oMath>
                </a14:m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5227364"/>
                <a:ext cx="2496196" cy="868636"/>
              </a:xfrm>
              <a:prstGeom prst="rect">
                <a:avLst/>
              </a:prstGeom>
              <a:blipFill rotWithShape="1">
                <a:blip r:embed="rId6"/>
                <a:stretch>
                  <a:fillRect l="-6357" b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013552" y="2474970"/>
                <a:ext cx="3377848" cy="8016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bn-IN" sz="3200" dirty="0" smtClean="0">
                    <a:latin typeface="NikoshBAN" pitchFamily="2" charset="0"/>
                    <a:cs typeface="NikoshBAN" pitchFamily="2" charset="0"/>
                  </a:rPr>
                  <a:t>বালকটির ক্ষমতা,</a:t>
                </a:r>
                <a:r>
                  <a:rPr lang="en-US" sz="3200" dirty="0" smtClean="0">
                    <a:latin typeface="NikoshBAN" pitchFamily="2" charset="0"/>
                    <a:cs typeface="NikoshBAN" pitchFamily="2" charset="0"/>
                  </a:rPr>
                  <a:t>P </a:t>
                </a:r>
                <a:r>
                  <a:rPr lang="bn-IN" sz="3200" dirty="0" smtClean="0">
                    <a:latin typeface="NikoshBAN" pitchFamily="2" charset="0"/>
                    <a:cs typeface="NikoshBAN" pitchFamily="2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n-IN" sz="3200" i="1" smtClean="0">
                            <a:latin typeface="Cambria Math" panose="02040503050406030204" pitchFamily="18" charset="0"/>
                            <a:cs typeface="NikoshBAN" pitchFamily="2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/>
                            <a:cs typeface="NikoshBAN" pitchFamily="2" charset="0"/>
                          </a:rPr>
                          <m:t>W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/>
                            <a:cs typeface="NikoshBAN" pitchFamily="2" charset="0"/>
                          </a:rPr>
                          <m:t>t</m:t>
                        </m:r>
                      </m:den>
                    </m:f>
                  </m:oMath>
                </a14:m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552" y="2474970"/>
                <a:ext cx="3377848" cy="801630"/>
              </a:xfrm>
              <a:prstGeom prst="rect">
                <a:avLst/>
              </a:prstGeom>
              <a:blipFill rotWithShape="1">
                <a:blip r:embed="rId7"/>
                <a:stretch>
                  <a:fillRect l="-4505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4423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74948 0.1361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65" y="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0.70886 0.31944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51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7" grpId="0"/>
      <p:bldP spid="28" grpId="0"/>
      <p:bldP spid="29" grpId="0"/>
      <p:bldP spid="30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1579" y="1982672"/>
            <a:ext cx="823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3200" dirty="0">
                <a:ln w="0"/>
                <a:latin typeface="NikoshBAN" panose="02000000000000000000" pitchFamily="2" charset="0"/>
                <a:cs typeface="NikoshBAN" panose="02000000000000000000" pitchFamily="2" charset="0"/>
                <a:hlinkClick r:id="rId2" tooltip="পদার্থবিজ্ঞান"/>
              </a:rPr>
              <a:t>পদার্থবিজ্ঞানের</a:t>
            </a:r>
            <a:r>
              <a:rPr lang="as-IN" sz="3200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 পরিভাষায় একক </a:t>
            </a:r>
            <a:r>
              <a:rPr lang="as-IN" sz="3200" dirty="0" smtClean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সময়ে</a:t>
            </a:r>
            <a:r>
              <a:rPr lang="bn-IN" sz="3200" dirty="0" smtClean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সম্পাদিত </a:t>
            </a:r>
            <a:r>
              <a:rPr lang="as-IN" sz="3200" dirty="0">
                <a:ln w="0"/>
                <a:latin typeface="NikoshBAN" panose="02000000000000000000" pitchFamily="2" charset="0"/>
                <a:cs typeface="NikoshBAN" panose="02000000000000000000" pitchFamily="2" charset="0"/>
                <a:hlinkClick r:id="rId3" tooltip="কাজ"/>
              </a:rPr>
              <a:t>কাজের</a:t>
            </a:r>
            <a:r>
              <a:rPr lang="as-IN" sz="3200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 </a:t>
            </a:r>
            <a:endParaRPr lang="bn-IN" sz="3200" dirty="0" smtClean="0">
              <a:ln w="0"/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as-IN" sz="3200" dirty="0" smtClean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পরিমাণই</a:t>
            </a:r>
            <a:r>
              <a:rPr lang="as-IN" sz="3200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 ক্ষমতা। </a:t>
            </a:r>
            <a:endParaRPr lang="bn-IN" sz="3200" dirty="0">
              <a:ln w="0"/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sz="3200" dirty="0">
              <a:ln w="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6101" y="3557852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3200" dirty="0">
                <a:solidFill>
                  <a:srgbClr val="2021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যেখানে </a:t>
            </a:r>
            <a:r>
              <a:rPr lang="en-US" sz="3200" i="1" dirty="0">
                <a:solidFill>
                  <a:srgbClr val="2021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P</a:t>
            </a:r>
            <a:r>
              <a:rPr lang="en-US" sz="3200" dirty="0">
                <a:solidFill>
                  <a:srgbClr val="2021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 </a:t>
            </a:r>
            <a:r>
              <a:rPr lang="as-IN" sz="3200" dirty="0">
                <a:solidFill>
                  <a:srgbClr val="2021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 ক্ষমতা, </a:t>
            </a:r>
            <a:r>
              <a:rPr lang="en-US" sz="3200" i="1" dirty="0">
                <a:solidFill>
                  <a:srgbClr val="2021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W</a:t>
            </a:r>
            <a:r>
              <a:rPr lang="en-US" sz="3200" dirty="0">
                <a:solidFill>
                  <a:srgbClr val="2021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 </a:t>
            </a:r>
            <a:r>
              <a:rPr lang="as-IN" sz="3200" dirty="0">
                <a:solidFill>
                  <a:srgbClr val="2021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 </a:t>
            </a:r>
            <a:r>
              <a:rPr lang="as-IN" sz="3200" dirty="0">
                <a:solidFill>
                  <a:srgbClr val="0645AD"/>
                </a:solidFill>
                <a:latin typeface="NikoshBAN" panose="02000000000000000000" pitchFamily="2" charset="0"/>
                <a:cs typeface="NikoshBAN" panose="02000000000000000000" pitchFamily="2" charset="0"/>
                <a:hlinkClick r:id="rId3" tooltip="কাজ"/>
              </a:rPr>
              <a:t>কাজ</a:t>
            </a:r>
            <a:r>
              <a:rPr lang="as-IN" sz="3200" dirty="0">
                <a:solidFill>
                  <a:srgbClr val="2021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 এবং </a:t>
            </a:r>
            <a:r>
              <a:rPr lang="en-US" sz="3200" i="1" dirty="0">
                <a:solidFill>
                  <a:srgbClr val="2021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t</a:t>
            </a:r>
            <a:r>
              <a:rPr lang="en-US" sz="3200" dirty="0">
                <a:solidFill>
                  <a:srgbClr val="2021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 </a:t>
            </a:r>
            <a:r>
              <a:rPr lang="as-IN" sz="3200" dirty="0">
                <a:solidFill>
                  <a:srgbClr val="2021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 </a:t>
            </a:r>
            <a:r>
              <a:rPr lang="as-IN" sz="3200" dirty="0">
                <a:solidFill>
                  <a:srgbClr val="0645AD"/>
                </a:solidFill>
                <a:latin typeface="NikoshBAN" panose="02000000000000000000" pitchFamily="2" charset="0"/>
                <a:cs typeface="NikoshBAN" panose="02000000000000000000" pitchFamily="2" charset="0"/>
                <a:hlinkClick r:id="rId4" tooltip="সময়"/>
              </a:rPr>
              <a:t>সময়</a:t>
            </a:r>
            <a:r>
              <a:rPr lang="as-IN" sz="3200" dirty="0">
                <a:solidFill>
                  <a:srgbClr val="2021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499200" y="2674324"/>
                <a:ext cx="1981200" cy="801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p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den>
                    </m:f>
                  </m:oMath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200" y="2674324"/>
                <a:ext cx="1981200" cy="801373"/>
              </a:xfrm>
              <a:prstGeom prst="rect">
                <a:avLst/>
              </a:prstGeom>
              <a:blipFill>
                <a:blip r:embed="rId5"/>
                <a:stretch>
                  <a:fillRect l="-7692" b="-9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039176" y="590583"/>
            <a:ext cx="69012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প্রশ্নঃ</a:t>
            </a:r>
            <a:r>
              <a:rPr lang="en-US" sz="40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0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ক্ষমতা </a:t>
            </a:r>
            <a:r>
              <a:rPr lang="as-IN" sz="40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কাকে </a:t>
            </a:r>
            <a:r>
              <a:rPr lang="as-IN" sz="40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bn-IN" sz="40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r>
              <a:rPr lang="bn-IN" sz="40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40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একক</a:t>
            </a:r>
            <a:r>
              <a:rPr lang="en-US" sz="40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লেখ</a:t>
            </a:r>
            <a:r>
              <a:rPr lang="en-US" sz="40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4000" b="1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3601" y="1471784"/>
            <a:ext cx="12682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s-IN" sz="32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ক্ষমতা</a:t>
            </a:r>
            <a:r>
              <a:rPr lang="bn-IN" sz="32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ঃ 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1579" y="4241017"/>
            <a:ext cx="79614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3200" dirty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  <a:hlinkClick r:id="rId6" tooltip="এস্‌আই একক"/>
              </a:rPr>
              <a:t>এস্‌আই একক</a:t>
            </a:r>
            <a:r>
              <a:rPr lang="as-IN" sz="3200" dirty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 পদ্ধতির পরিমাপে ক্ষমতার একক </a:t>
            </a:r>
            <a:r>
              <a:rPr lang="as-IN" sz="3200" dirty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  <a:hlinkClick r:id="rId7" tooltip="ওয়াট (একক)"/>
              </a:rPr>
              <a:t>ওয়াট</a:t>
            </a:r>
            <a:r>
              <a:rPr lang="as-IN" sz="3200" dirty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১৮৮৯ খ্রিষ্টাব্দে বৈজ্ঞানিক </a:t>
            </a:r>
            <a:r>
              <a:rPr lang="as-IN" sz="3200" dirty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  <a:hlinkClick r:id="rId8" tooltip="জেমস ওয়াটের (পাতার অস্তিত্ব নেই)"/>
              </a:rPr>
              <a:t>জেমস ওয়াটের</a:t>
            </a:r>
            <a:r>
              <a:rPr lang="as-IN" sz="3200" dirty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 নামানুসারে ক্ষমতার একক "ওয়াট" স্থির করা হয়েছে। ১ সেকেণ্ড সময়ে ১ </a:t>
            </a:r>
            <a:r>
              <a:rPr lang="as-IN" sz="3200" dirty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  <a:hlinkClick r:id="rId9" tooltip="জুল"/>
              </a:rPr>
              <a:t>জুল</a:t>
            </a:r>
            <a:r>
              <a:rPr lang="as-IN" sz="3200" dirty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 পরিমাণ কাজ করার ক্ষমতা হলো ১ ওয়াট।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302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772237" y="1752600"/>
            <a:ext cx="1428759" cy="1349828"/>
          </a:xfrm>
          <a:prstGeom prst="ellipse">
            <a:avLst/>
          </a:prstGeom>
          <a:solidFill>
            <a:srgbClr val="00F4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83326" y="1752600"/>
            <a:ext cx="1438100" cy="1349828"/>
          </a:xfrm>
          <a:prstGeom prst="ellipse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সময়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62000" y="1752600"/>
            <a:ext cx="1459129" cy="13498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ক্ষমতা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42066" y="1752600"/>
            <a:ext cx="1436920" cy="1349828"/>
          </a:xfrm>
          <a:prstGeom prst="ellipse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সরণ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42066" y="1752600"/>
            <a:ext cx="1436920" cy="134982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বল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55186" y="1752600"/>
            <a:ext cx="1436920" cy="1349828"/>
          </a:xfrm>
          <a:prstGeom prst="ellipse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ত্বরণ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855186" y="1752600"/>
            <a:ext cx="1436920" cy="1349828"/>
          </a:xfrm>
          <a:prstGeom prst="ellipse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ভর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855186" y="1752600"/>
            <a:ext cx="1436920" cy="134982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বল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342066" y="1752600"/>
            <a:ext cx="1436920" cy="1349828"/>
          </a:xfrm>
          <a:prstGeom prst="ellipse">
            <a:avLst/>
          </a:prstGeom>
          <a:solidFill>
            <a:srgbClr val="00F4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903197" y="1752600"/>
            <a:ext cx="1436920" cy="1349828"/>
          </a:xfrm>
          <a:prstGeom prst="ellipse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সরণ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903197" y="1752600"/>
            <a:ext cx="1436920" cy="1349828"/>
          </a:xfrm>
          <a:prstGeom prst="ellipse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সময়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903197" y="1752600"/>
            <a:ext cx="1436920" cy="134982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বেগ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368306" y="1752600"/>
            <a:ext cx="1436920" cy="1349828"/>
          </a:xfrm>
          <a:prstGeom prst="ellipse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সময়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368306" y="1752600"/>
            <a:ext cx="1436920" cy="1349828"/>
          </a:xfrm>
          <a:prstGeom prst="ellipse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বেগ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368306" y="1752600"/>
            <a:ext cx="1436920" cy="1349828"/>
          </a:xfrm>
          <a:prstGeom prst="ellipse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ত্বরণ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72237" y="4558557"/>
                <a:ext cx="7567880" cy="851643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bn-IN" sz="2400" b="0" i="0" smtClean="0">
                          <a:latin typeface="Cambria Math"/>
                          <a:cs typeface="NikoshBAN" pitchFamily="2" charset="0"/>
                        </a:rPr>
                        <m:t>ক্ষমতা</m:t>
                      </m:r>
                      <m:r>
                        <a:rPr lang="bn-IN" sz="2400" b="0" i="0" smtClean="0">
                          <a:latin typeface="Cambria Math"/>
                          <a:cs typeface="NikoshBAN" pitchFamily="2" charset="0"/>
                        </a:rPr>
                        <m:t>= </m:t>
                      </m:r>
                      <m:f>
                        <m:fPr>
                          <m:ctrlPr>
                            <a:rPr lang="bn-IN" sz="2400" b="0" i="1" smtClean="0">
                              <a:latin typeface="Cambria Math" panose="02040503050406030204" pitchFamily="18" charset="0"/>
                              <a:cs typeface="NikoshBAN" pitchFamily="2" charset="0"/>
                            </a:rPr>
                          </m:ctrlPr>
                        </m:fPr>
                        <m:num>
                          <m:r>
                            <a:rPr lang="bn-IN" sz="2400" b="0" i="0" smtClean="0">
                              <a:latin typeface="Cambria Math"/>
                              <a:cs typeface="NikoshBAN" pitchFamily="2" charset="0"/>
                            </a:rPr>
                            <m:t>ভর</m:t>
                          </m:r>
                          <m:r>
                            <a:rPr lang="bn-IN" sz="2400" b="0" i="0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×</m:t>
                          </m:r>
                          <m:r>
                            <a:rPr lang="bn-IN" sz="2400" b="0" i="0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সরণ</m:t>
                          </m:r>
                          <m:r>
                            <a:rPr lang="bn-IN" sz="2400" b="0" i="0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×</m:t>
                          </m:r>
                          <m:r>
                            <a:rPr lang="bn-IN" sz="2400" b="0" i="0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সরণ</m:t>
                          </m:r>
                        </m:num>
                        <m:den>
                          <m:r>
                            <a:rPr lang="bn-IN" sz="2400" b="0" i="0" smtClean="0">
                              <a:latin typeface="Cambria Math"/>
                              <a:cs typeface="NikoshBAN" pitchFamily="2" charset="0"/>
                            </a:rPr>
                            <m:t>সময়</m:t>
                          </m:r>
                          <m:r>
                            <a:rPr lang="bn-IN" sz="2400" b="0" i="0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×</m:t>
                          </m:r>
                          <m:r>
                            <a:rPr lang="bn-IN" sz="2400" b="0" i="0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সময়</m:t>
                          </m:r>
                          <m:r>
                            <a:rPr lang="bn-IN" sz="2400" b="0" i="0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×</m:t>
                          </m:r>
                          <m:r>
                            <a:rPr lang="bn-IN" sz="2400" b="0" i="0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সময়</m:t>
                          </m:r>
                        </m:den>
                      </m:f>
                      <m:r>
                        <a:rPr lang="bn-IN" sz="2400" b="0" i="0" smtClean="0">
                          <a:latin typeface="Cambria Math"/>
                          <a:cs typeface="NikoshBAN" pitchFamily="2" charset="0"/>
                        </a:rPr>
                        <m:t> = </m:t>
                      </m:r>
                      <m:f>
                        <m:fPr>
                          <m:ctrlPr>
                            <a:rPr lang="bn-IN" sz="2400" b="0" i="1" smtClean="0">
                              <a:latin typeface="Cambria Math" panose="02040503050406030204" pitchFamily="18" charset="0"/>
                              <a:cs typeface="NikoshBAN" pitchFamily="2" charset="0"/>
                            </a:rPr>
                          </m:ctrlPr>
                        </m:fPr>
                        <m:num>
                          <m:r>
                            <a:rPr lang="bn-IN" sz="2400" b="0" i="0" smtClean="0">
                              <a:latin typeface="Cambria Math"/>
                              <a:cs typeface="NikoshBAN" pitchFamily="2" charset="0"/>
                            </a:rPr>
                            <m:t>ভর</m:t>
                          </m:r>
                          <m:r>
                            <a:rPr lang="bn-IN" sz="2400" b="0" i="0" smtClean="0">
                              <a:latin typeface="Cambria Math"/>
                              <a:ea typeface="Cambria Math"/>
                              <a:cs typeface="NikoshBAN" pitchFamily="2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bn-I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NikoshBAN" pitchFamily="2" charset="0"/>
                                </a:rPr>
                              </m:ctrlPr>
                            </m:sSupPr>
                            <m:e>
                              <m:r>
                                <a:rPr lang="bn-IN" sz="2400" b="0" i="0" smtClean="0">
                                  <a:latin typeface="Cambria Math"/>
                                  <a:ea typeface="Cambria Math"/>
                                  <a:cs typeface="NikoshBAN" pitchFamily="2" charset="0"/>
                                </a:rPr>
                                <m:t>সরণ</m:t>
                              </m:r>
                            </m:e>
                            <m:sup>
                              <m:r>
                                <a:rPr lang="en-US" sz="2400" b="0" i="0" smtClean="0">
                                  <a:latin typeface="Cambria Math"/>
                                  <a:ea typeface="Cambria Math"/>
                                  <a:cs typeface="NikoshBAN" pitchFamily="2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bn-IN" sz="2400" b="0" i="1" smtClean="0">
                                  <a:latin typeface="Cambria Math" panose="02040503050406030204" pitchFamily="18" charset="0"/>
                                  <a:cs typeface="NikoshBAN" pitchFamily="2" charset="0"/>
                                </a:rPr>
                              </m:ctrlPr>
                            </m:sSupPr>
                            <m:e>
                              <m:r>
                                <a:rPr lang="bn-IN" sz="2400" b="0" i="0" smtClean="0">
                                  <a:latin typeface="Cambria Math"/>
                                  <a:cs typeface="NikoshBAN" pitchFamily="2" charset="0"/>
                                </a:rPr>
                                <m:t>সময়</m:t>
                              </m:r>
                            </m:e>
                            <m:sup>
                              <m:r>
                                <a:rPr lang="en-US" sz="2400" b="0" i="0" smtClean="0">
                                  <a:latin typeface="Cambria Math"/>
                                  <a:cs typeface="NikoshBAN" pitchFamily="2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37" y="4558557"/>
                <a:ext cx="7567880" cy="8516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768626" y="5486400"/>
                <a:ext cx="7571491" cy="831061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bn-IN" sz="2400" b="0" i="1" smtClean="0">
                              <a:latin typeface="Cambria Math" panose="02040503050406030204" pitchFamily="18" charset="0"/>
                              <a:cs typeface="NikoshBAN" pitchFamily="2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  <a:cs typeface="NikoshBAN" pitchFamily="2" charset="0"/>
                            </a:rPr>
                            <m:t>p</m:t>
                          </m:r>
                        </m:e>
                      </m:d>
                      <m:r>
                        <a:rPr lang="bn-IN" sz="2400" b="0" i="0" smtClean="0">
                          <a:latin typeface="Cambria Math"/>
                          <a:cs typeface="NikoshBAN" pitchFamily="2" charset="0"/>
                        </a:rPr>
                        <m:t>= </m:t>
                      </m:r>
                      <m:f>
                        <m:fPr>
                          <m:ctrlPr>
                            <a:rPr lang="bn-IN" sz="2400" b="0" i="1" smtClean="0">
                              <a:latin typeface="Cambria Math" panose="02040503050406030204" pitchFamily="18" charset="0"/>
                              <a:cs typeface="NikoshBAN" pitchFamily="2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  <a:cs typeface="NikoshBAN" pitchFamily="2" charset="0"/>
                            </a:rPr>
                            <m:t>M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NikoshBAN" pitchFamily="2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  <a:cs typeface="NikoshBAN" pitchFamily="2" charset="0"/>
                                </a:rPr>
                                <m:t>L</m:t>
                              </m:r>
                            </m:e>
                            <m:sup>
                              <m:r>
                                <a:rPr lang="en-US" sz="2400" b="0" i="0" smtClean="0">
                                  <a:latin typeface="Cambria Math"/>
                                  <a:cs typeface="NikoshBAN" pitchFamily="2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bn-IN" sz="2400" b="0" i="1" smtClean="0">
                                  <a:latin typeface="Cambria Math" panose="02040503050406030204" pitchFamily="18" charset="0"/>
                                  <a:cs typeface="NikoshBAN" pitchFamily="2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  <a:cs typeface="NikoshBAN" pitchFamily="2" charset="0"/>
                                </a:rPr>
                                <m:t>T</m:t>
                              </m:r>
                            </m:e>
                            <m:sup>
                              <m:r>
                                <a:rPr lang="en-US" sz="2400" b="0" i="0" smtClean="0">
                                  <a:latin typeface="Cambria Math"/>
                                  <a:cs typeface="NikoshBAN" pitchFamily="2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400" b="0" i="0" smtClean="0">
                          <a:latin typeface="Cambria Math"/>
                          <a:cs typeface="NikoshBAN" pitchFamily="2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/>
                          <a:cs typeface="NikoshBAN" pitchFamily="2" charset="0"/>
                        </a:rPr>
                        <m:t>M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NikoshBAN" pitchFamily="2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  <a:cs typeface="NikoshBAN" pitchFamily="2" charset="0"/>
                            </a:rPr>
                            <m:t>L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/>
                              <a:cs typeface="NikoshBAN" pitchFamily="2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NikoshBAN" pitchFamily="2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  <a:cs typeface="NikoshBAN" pitchFamily="2" charset="0"/>
                            </a:rPr>
                            <m:t>T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/>
                              <a:cs typeface="NikoshBAN" pitchFamily="2" charset="0"/>
                            </a:rPr>
                            <m:t>−</m:t>
                          </m:r>
                          <m:r>
                            <a:rPr lang="en-US" sz="2400" b="0" i="0" smtClean="0">
                              <a:latin typeface="Cambria Math"/>
                              <a:cs typeface="NikoshBAN" pitchFamily="2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626" y="5486400"/>
                <a:ext cx="7571491" cy="8310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02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00069 -0.1983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99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-0.00105 0.2016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0.00364 -0.1983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993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-0.00469 0.2016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0.00486 -0.1983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-993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0.00347 0.2016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00608 -0.1983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-993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0225 0.2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00486 -0.1983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-993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-0.00348 0.2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3" grpId="0" animBg="1"/>
      <p:bldP spid="11" grpId="0" animBg="1"/>
      <p:bldP spid="11" grpId="1" animBg="1"/>
      <p:bldP spid="12" grpId="0" animBg="1"/>
      <p:bldP spid="12" grpId="1" animBg="1"/>
      <p:bldP spid="15" grpId="0" animBg="1"/>
      <p:bldP spid="15" grpId="1" animBg="1"/>
      <p:bldP spid="13" grpId="0" animBg="1"/>
      <p:bldP spid="13" grpId="1" animBg="1"/>
      <p:bldP spid="16" grpId="0" animBg="1"/>
      <p:bldP spid="20" grpId="0" animBg="1"/>
      <p:bldP spid="22" grpId="0" animBg="1"/>
      <p:bldP spid="22" grpId="1" animBg="1"/>
      <p:bldP spid="21" grpId="0" animBg="1"/>
      <p:bldP spid="21" grpId="1" animBg="1"/>
      <p:bldP spid="24" grpId="0" animBg="1"/>
      <p:bldP spid="14" grpId="0" animBg="1"/>
      <p:bldP spid="14" grpId="1" animBg="1"/>
      <p:bldP spid="18" grpId="0" animBg="1"/>
      <p:bldP spid="18" grpId="1" animBg="1"/>
      <p:bldP spid="17" grpId="0" animBg="1"/>
      <p:bldP spid="9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457200"/>
            <a:ext cx="3864429" cy="31089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457200"/>
            <a:ext cx="3886200" cy="3108960"/>
          </a:xfrm>
          <a:prstGeom prst="rect">
            <a:avLst/>
          </a:prstGeom>
          <a:solidFill>
            <a:srgbClr val="FAE7FF"/>
          </a:solidFill>
          <a:ln w="19050"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685799" y="523875"/>
            <a:ext cx="3733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বিভব শক্তি </a:t>
            </a:r>
            <a:r>
              <a:rPr lang="en-US" sz="2400" dirty="0" smtClean="0">
                <a:latin typeface="Times New Roman"/>
                <a:cs typeface="Times New Roman"/>
              </a:rPr>
              <a:t>→</a:t>
            </a:r>
            <a:r>
              <a:rPr lang="bn-IN" sz="2400" dirty="0" smtClean="0">
                <a:latin typeface="Times New Roman"/>
                <a:cs typeface="Times New Roman"/>
              </a:rPr>
              <a:t> 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গতি শক্তি</a:t>
            </a:r>
            <a:r>
              <a:rPr lang="bn-IN" sz="2400" dirty="0" smtClean="0">
                <a:latin typeface="Times New Roman"/>
                <a:cs typeface="Times New Roman"/>
              </a:rPr>
              <a:t>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00600" y="528935"/>
            <a:ext cx="16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200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 মেগাওয়াট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72000" y="4338935"/>
            <a:ext cx="4016828" cy="461665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ক্ষমতার বড় একক=কিলোওয়াট=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KW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8" y="3729335"/>
            <a:ext cx="3886199" cy="26770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72000" y="3729335"/>
            <a:ext cx="4016828" cy="461665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ক্ষমতার একক =জুল/সেকেন্ড</a:t>
            </a:r>
            <a:r>
              <a:rPr lang="bn-IN" sz="2400" b="1" dirty="0" smtClean="0">
                <a:latin typeface="Times New Roman"/>
                <a:cs typeface="Times New Roman"/>
              </a:rPr>
              <a:t>=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ওয়াট=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72187" y="4948535"/>
            <a:ext cx="4016828" cy="461665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ক্ষমতার  একক=অশ্বক্ষমতা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=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HP</a:t>
            </a:r>
            <a:r>
              <a:rPr lang="bn-IN" sz="2000" dirty="0" smtClean="0">
                <a:latin typeface="Times New Roman" pitchFamily="18" charset="0"/>
                <a:cs typeface="NikoshBAN" pitchFamily="2" charset="0"/>
              </a:rPr>
              <a:t> 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82886" y="5569803"/>
            <a:ext cx="4016828" cy="830997"/>
          </a:xfrm>
          <a:prstGeom prst="rect">
            <a:avLst/>
          </a:prstGeom>
          <a:solidFill>
            <a:srgbClr val="FAE7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এক সেকেন্ডে এক জুল কাজ করা বা শক্তি</a:t>
            </a:r>
          </a:p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রুপান্তরের হারকে এক ওয়াট বলে।</a:t>
            </a:r>
            <a:r>
              <a:rPr lang="bn-IN" sz="2000" dirty="0" smtClean="0">
                <a:latin typeface="Times New Roman" pitchFamily="18" charset="0"/>
                <a:cs typeface="NikoshBAN" pitchFamily="2" charset="0"/>
              </a:rPr>
              <a:t> 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410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 animBg="1"/>
      <p:bldP spid="26" grpId="0" animBg="1"/>
      <p:bldP spid="29" grpId="0" animBg="1"/>
      <p:bldP spid="32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553"/>
          <a:stretch/>
        </p:blipFill>
        <p:spPr>
          <a:xfrm>
            <a:off x="1466413" y="609600"/>
            <a:ext cx="6153587" cy="4346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557" y="619126"/>
            <a:ext cx="6134298" cy="43338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5029200"/>
            <a:ext cx="7467600" cy="1077218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70kg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ভরের একজন ব্যক্তি প্রতিটি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25cm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উঁচু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টি সিঁড়ি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15 s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এ উঠতে পারে।তার ক্ষমতা কত? (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g = 9.8ms</a:t>
            </a:r>
            <a:r>
              <a:rPr lang="en-US" sz="3200" baseline="30000" dirty="0" smtClean="0">
                <a:latin typeface="Times New Roman"/>
                <a:cs typeface="Times New Roman"/>
              </a:rPr>
              <a:t>−2</a:t>
            </a:r>
            <a:r>
              <a:rPr lang="en-US" sz="3200" dirty="0" smtClean="0">
                <a:latin typeface="Times New Roman"/>
                <a:cs typeface="Times New Roman"/>
              </a:rPr>
              <a:t> )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89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533400"/>
            <a:ext cx="7848600" cy="646331"/>
          </a:xfrm>
          <a:prstGeom prst="rect">
            <a:avLst/>
          </a:prstGeom>
          <a:solidFill>
            <a:srgbClr val="FAE7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7848600" cy="3962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09600" y="5384512"/>
            <a:ext cx="7848600" cy="954107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পাম্পটি দ্বারা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মিটার গভীর কূয়া থেকে পানি তুলতে </a:t>
            </a:r>
          </a:p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কী ব্যবস্থা নিতে হবে – যুক্তিসহ বিশ্লেষণ কর।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530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32" y="685800"/>
            <a:ext cx="7894368" cy="64633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32" y="1447800"/>
            <a:ext cx="568456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১।সিদ্ধান্ত গ্রহন ও বাস্তবায়নের সাথে কী সম্পর্কিত?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600" y="1447800"/>
            <a:ext cx="2209800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১। ক্ষমতা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2133600"/>
            <a:ext cx="5571417" cy="52322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2800" dirty="0">
                <a:latin typeface="NikoshBAN" pitchFamily="2" charset="0"/>
                <a:cs typeface="NikoshBAN" pitchFamily="2" charset="0"/>
              </a:rPr>
              <a:t>২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। শক্তি  রূপান্তরের হারকে কী বলে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1019" y="2133600"/>
            <a:ext cx="2362198" cy="52322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২। ক্ষমতা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599" y="2819400"/>
            <a:ext cx="5571419" cy="5232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৩। ক্ষমতার একক কী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1018" y="2830286"/>
            <a:ext cx="2362199" cy="52322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2800" dirty="0">
                <a:latin typeface="NikoshBAN" pitchFamily="2" charset="0"/>
                <a:cs typeface="NikoshBAN" pitchFamily="2" charset="0"/>
              </a:rPr>
              <a:t>৩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। ওয়াট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32" y="3505200"/>
            <a:ext cx="5540986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NikoshBAN" pitchFamily="2" charset="0"/>
                <a:cs typeface="NikoshBAN" pitchFamily="2" charset="0"/>
              </a:rPr>
              <a:t>4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। এক অশ্বক্ষমতার কত ওয়াটের সমান?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81018" y="3505200"/>
            <a:ext cx="2353382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৪।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746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ওয়াট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6346" y="4201886"/>
            <a:ext cx="5574671" cy="523220"/>
          </a:xfrm>
          <a:prstGeom prst="rect">
            <a:avLst/>
          </a:prstGeom>
          <a:solidFill>
            <a:srgbClr val="FAE7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5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। বিদ্যুৎ বিল কোন এককে পরিশোধ করা হয়?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2200" y="4203298"/>
            <a:ext cx="2362200" cy="523220"/>
          </a:xfrm>
          <a:prstGeom prst="rect">
            <a:avLst/>
          </a:prstGeom>
          <a:solidFill>
            <a:srgbClr val="FAE7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৫। কিলোওয়াট ঘন্টা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7827" y="4876800"/>
            <a:ext cx="7955390" cy="52322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2800" dirty="0">
                <a:latin typeface="NikoshBAN" pitchFamily="2" charset="0"/>
                <a:cs typeface="NikoshBAN" pitchFamily="2" charset="0"/>
              </a:rPr>
              <a:t>৬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। গাড়ি বা মোটরের ক্ষমাতা কোন এককে পরিমাপ করা হয়?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6942" y="5572780"/>
            <a:ext cx="7957458" cy="523220"/>
          </a:xfrm>
          <a:prstGeom prst="rect">
            <a:avLst/>
          </a:prstGeom>
          <a:solidFill>
            <a:srgbClr val="FAE7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2800" dirty="0">
                <a:latin typeface="NikoshBAN" pitchFamily="2" charset="0"/>
                <a:cs typeface="NikoshBAN" pitchFamily="2" charset="0"/>
              </a:rPr>
              <a:t>৬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। অশ্ব ক্ষমতা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232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533400"/>
            <a:ext cx="7924800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4648200"/>
            <a:ext cx="8001000" cy="156966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‘কোনো কাজ কখনো দ্রুত করা হয় কখনো ধীরে করা হয়।</a:t>
            </a:r>
          </a:p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কত দ্রুত বা কত ধীরে করা হয় তার পরিমাপ হলো ক্ষমতা’</a:t>
            </a:r>
          </a:p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উক্তিটির যথার্থতা বিশ্লেষণ কর।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 flipH="1">
            <a:off x="2438400" y="1295400"/>
            <a:ext cx="4324350" cy="3154740"/>
            <a:chOff x="3524250" y="3246060"/>
            <a:chExt cx="4324350" cy="31547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250" y="3246060"/>
              <a:ext cx="4324350" cy="315474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3524250" y="5791200"/>
              <a:ext cx="4324350" cy="609600"/>
            </a:xfrm>
            <a:prstGeom prst="rect">
              <a:avLst/>
            </a:prstGeom>
            <a:solidFill>
              <a:srgbClr val="E1F7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40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ক্রেন</a:t>
              </a:r>
              <a:endParaRPr lang="en-US" sz="4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099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419600" y="1524000"/>
            <a:ext cx="4191000" cy="1652588"/>
          </a:xfrm>
          <a:prstGeom prst="wedgeRectCallout">
            <a:avLst>
              <a:gd name="adj1" fmla="val -83923"/>
              <a:gd name="adj2" fmla="val 8177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3271" y="1636933"/>
            <a:ext cx="400733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জানালা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দৃশ্য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সারাবিশ্ব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12113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038600" y="1535112"/>
            <a:ext cx="4952999" cy="1284288"/>
          </a:xfrm>
          <a:prstGeom prst="wedgeRectCallout">
            <a:avLst>
              <a:gd name="adj1" fmla="val -70901"/>
              <a:gd name="adj2" fmla="val 133078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4800" y="1636933"/>
            <a:ext cx="4876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শতভাগ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অনলাইন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কার্যক্রম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চালু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,</a:t>
            </a:r>
            <a:endParaRPr lang="en-US" sz="2800" kern="0" dirty="0">
              <a:blipFill>
                <a:blip r:embed="rId3"/>
                <a:stretch>
                  <a:fillRect/>
                </a:stretch>
              </a:blipFill>
              <a:effectLst>
                <a:glow rad="127000">
                  <a:srgbClr val="E7E6E6">
                    <a:lumMod val="90000"/>
                  </a:srgb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ফেলের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শূন্যের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কোটায়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যাবে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r>
              <a:rPr lang="bn-IN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2619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581160" y="567007"/>
            <a:ext cx="1905480" cy="69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35" y="1423514"/>
            <a:ext cx="6919366" cy="488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1621729" y="3227898"/>
            <a:ext cx="4288779" cy="2431435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kern="0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sz="3200" b="1" kern="0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400" b="1" kern="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b="1" kern="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400" b="1" kern="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400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6172" y="3471560"/>
            <a:ext cx="2716227" cy="178510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32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নবম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bn-IN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চতুর্থ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৪৫ মিনিট  </a:t>
            </a:r>
          </a:p>
          <a:p>
            <a:pPr>
              <a:defRPr/>
            </a:pPr>
            <a:endParaRPr lang="bn-BD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/>
          <a:stretch/>
        </p:blipFill>
        <p:spPr>
          <a:xfrm rot="21383716">
            <a:off x="5768693" y="1793104"/>
            <a:ext cx="1364066" cy="1732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12" y="1713746"/>
            <a:ext cx="1428206" cy="16390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1934080" y="4784384"/>
            <a:ext cx="481666" cy="90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85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9507">
            <a:off x="1183316" y="610628"/>
            <a:ext cx="2823165" cy="22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16" y="648230"/>
            <a:ext cx="2468563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97212"/>
            <a:ext cx="5257800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5816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975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200"/>
            <a:ext cx="6534150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</a:t>
            </a: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আল্লাহ্‌ আমাদের উপর সহায় হউন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আজ এ পর্যন্তই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খোদা হাফেজ।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533650"/>
            <a:ext cx="693420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6297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 descr="White marble"/>
          <p:cNvSpPr>
            <a:spLocks noChangeArrowheads="1" noChangeShapeType="1" noTextEdit="1"/>
          </p:cNvSpPr>
          <p:nvPr/>
        </p:nvSpPr>
        <p:spPr bwMode="auto">
          <a:xfrm>
            <a:off x="380627" y="990600"/>
            <a:ext cx="8758891" cy="2404782"/>
          </a:xfrm>
          <a:prstGeom prst="rect">
            <a:avLst/>
          </a:prstGeom>
        </p:spPr>
        <p:txBody>
          <a:bodyPr wrap="none" fromWordArt="1">
            <a:prstTxWarp prst="textDeflateBottom">
              <a:avLst/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bn-IN" sz="20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চতুর্থ অধ্যায় </a:t>
            </a:r>
            <a:endParaRPr lang="en-US" sz="2000" kern="1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7672" y="3124200"/>
            <a:ext cx="7924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88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CC0099"/>
                </a:solidFill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কাজ, শক্তি ও ক্ষমতা </a:t>
            </a:r>
            <a:endParaRPr lang="en-US" b="1" dirty="0">
              <a:ln w="22225">
                <a:solidFill>
                  <a:srgbClr val="002060"/>
                </a:solidFill>
                <a:prstDash val="solid"/>
              </a:ln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990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457200"/>
            <a:ext cx="4042296" cy="2895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29000"/>
            <a:ext cx="7772400" cy="2971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253" y="457201"/>
            <a:ext cx="3664599" cy="28955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62000" y="3515380"/>
            <a:ext cx="4419600" cy="523220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যন্ত্রগুলো কাজ সম্পাদন করতে পারে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671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324601" y="1981200"/>
            <a:ext cx="2568409" cy="1262063"/>
            <a:chOff x="6324601" y="1981200"/>
            <a:chExt cx="2568409" cy="12620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01" y="1981200"/>
              <a:ext cx="2568409" cy="1262063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7315200" y="2362200"/>
              <a:ext cx="381000" cy="250031"/>
            </a:xfrm>
            <a:prstGeom prst="round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24602" y="3482749"/>
            <a:ext cx="2568409" cy="1262063"/>
            <a:chOff x="6324602" y="3482749"/>
            <a:chExt cx="2568409" cy="12620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02" y="3482749"/>
              <a:ext cx="2568409" cy="1262063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7347857" y="3863749"/>
              <a:ext cx="381000" cy="250031"/>
            </a:xfrm>
            <a:prstGeom prst="round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324600" y="4953000"/>
            <a:ext cx="2568409" cy="1262063"/>
            <a:chOff x="6324600" y="4953000"/>
            <a:chExt cx="2568409" cy="12620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00" y="4953000"/>
              <a:ext cx="2568409" cy="1262063"/>
            </a:xfrm>
            <a:prstGeom prst="rect">
              <a:avLst/>
            </a:prstGeom>
          </p:spPr>
        </p:pic>
        <p:sp>
          <p:nvSpPr>
            <p:cNvPr id="12" name="Rounded Rectangle 11"/>
            <p:cNvSpPr/>
            <p:nvPr/>
          </p:nvSpPr>
          <p:spPr>
            <a:xfrm>
              <a:off x="7391400" y="5315801"/>
              <a:ext cx="381000" cy="250031"/>
            </a:xfrm>
            <a:prstGeom prst="round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324602" y="533400"/>
            <a:ext cx="2568409" cy="1262063"/>
            <a:chOff x="6324602" y="533400"/>
            <a:chExt cx="2568409" cy="12620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02" y="533400"/>
              <a:ext cx="2568409" cy="1262063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7391400" y="914400"/>
              <a:ext cx="304800" cy="251460"/>
            </a:xfrm>
            <a:prstGeom prst="round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3400"/>
            <a:ext cx="257175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916" y="1981200"/>
            <a:ext cx="257175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86" y="3482749"/>
            <a:ext cx="257175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829" y="4932419"/>
            <a:ext cx="257175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 18"/>
          <p:cNvSpPr/>
          <p:nvPr/>
        </p:nvSpPr>
        <p:spPr>
          <a:xfrm>
            <a:off x="2590800" y="2362200"/>
            <a:ext cx="2438400" cy="228600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ক্ষমতা</a:t>
            </a:r>
            <a:endParaRPr lang="en-US" sz="4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8763000" y="304800"/>
            <a:ext cx="0" cy="624840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717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6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6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8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8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9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9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2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685800"/>
            <a:ext cx="4953000" cy="83099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800" b="1" dirty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800" b="1" dirty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শিরোনাম</a:t>
            </a:r>
            <a:r>
              <a:rPr lang="en-US" sz="4800" b="1" dirty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105400" y="1516797"/>
            <a:ext cx="2009775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000" b="1" kern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6000" b="1" kern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ক্ষমতা  </a:t>
            </a:r>
            <a:endParaRPr lang="en-US" sz="700" b="1" kern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8822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838200"/>
            <a:ext cx="8229600" cy="526297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bn-IN" sz="40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শিখনফল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এই পাঠ শেষে শিক্ষার্থীরা--</a:t>
            </a:r>
            <a:endParaRPr lang="bn-IN" sz="3200" dirty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১। ক্ষমতা ব্যাখ্যা করতে পারবে।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২। শক্তি রূপান্তর এবং ক্ষমতার মধ্যে সম্পর্ক স্থাপন করতে পারবে।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৩। কর্মদক্ষতা ব্যাখ্যা করতে পারবে।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৪। ক্ষমতা,কর্মদক্ষতার গানিতিক সমস্যার সমাধান করতে পারবে।</a:t>
            </a:r>
          </a:p>
          <a:p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463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r="14643"/>
          <a:stretch/>
        </p:blipFill>
        <p:spPr>
          <a:xfrm>
            <a:off x="4517570" y="609600"/>
            <a:ext cx="3635829" cy="53435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29" y="577830"/>
            <a:ext cx="3303467" cy="315597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9" y="3657600"/>
            <a:ext cx="324802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3581402" y="457200"/>
            <a:ext cx="2898445" cy="4468406"/>
            <a:chOff x="3581402" y="685800"/>
            <a:chExt cx="2898445" cy="4468406"/>
          </a:xfrm>
        </p:grpSpPr>
        <p:sp>
          <p:nvSpPr>
            <p:cNvPr id="12" name="Can 11"/>
            <p:cNvSpPr/>
            <p:nvPr/>
          </p:nvSpPr>
          <p:spPr>
            <a:xfrm rot="16200000">
              <a:off x="4573426" y="3891686"/>
              <a:ext cx="270496" cy="2254544"/>
            </a:xfrm>
            <a:prstGeom prst="can">
              <a:avLst>
                <a:gd name="adj" fmla="val 8332"/>
              </a:avLst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an 3"/>
            <p:cNvSpPr/>
            <p:nvPr/>
          </p:nvSpPr>
          <p:spPr>
            <a:xfrm>
              <a:off x="5565446" y="914400"/>
              <a:ext cx="270500" cy="4239806"/>
            </a:xfrm>
            <a:prstGeom prst="can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Block Arc 4"/>
            <p:cNvSpPr/>
            <p:nvPr/>
          </p:nvSpPr>
          <p:spPr>
            <a:xfrm>
              <a:off x="5565447" y="685800"/>
              <a:ext cx="914400" cy="685800"/>
            </a:xfrm>
            <a:prstGeom prst="blockArc">
              <a:avLst>
                <a:gd name="adj1" fmla="val 10800000"/>
                <a:gd name="adj2" fmla="val 190792"/>
                <a:gd name="adj3" fmla="val 38051"/>
              </a:avLst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8" name="Can 27"/>
          <p:cNvSpPr/>
          <p:nvPr/>
        </p:nvSpPr>
        <p:spPr>
          <a:xfrm>
            <a:off x="5581222" y="685800"/>
            <a:ext cx="238948" cy="4215283"/>
          </a:xfrm>
          <a:prstGeom prst="can">
            <a:avLst/>
          </a:prstGeom>
          <a:solidFill>
            <a:srgbClr val="00E2DD"/>
          </a:solidFill>
          <a:ln>
            <a:solidFill>
              <a:srgbClr val="00E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Block Arc 28"/>
          <p:cNvSpPr/>
          <p:nvPr/>
        </p:nvSpPr>
        <p:spPr>
          <a:xfrm>
            <a:off x="5583198" y="495300"/>
            <a:ext cx="896649" cy="685800"/>
          </a:xfrm>
          <a:prstGeom prst="blockArc">
            <a:avLst>
              <a:gd name="adj1" fmla="val 10800000"/>
              <a:gd name="adj2" fmla="val 20995370"/>
              <a:gd name="adj3" fmla="val 28795"/>
            </a:avLst>
          </a:prstGeom>
          <a:solidFill>
            <a:srgbClr val="00E2DD"/>
          </a:solidFill>
          <a:ln>
            <a:solidFill>
              <a:srgbClr val="00E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rapezoid 17"/>
          <p:cNvSpPr/>
          <p:nvPr/>
        </p:nvSpPr>
        <p:spPr>
          <a:xfrm>
            <a:off x="6106884" y="685800"/>
            <a:ext cx="457200" cy="304800"/>
          </a:xfrm>
          <a:prstGeom prst="trapezoid">
            <a:avLst>
              <a:gd name="adj" fmla="val 51366"/>
            </a:avLst>
          </a:prstGeom>
          <a:solidFill>
            <a:srgbClr val="00E2D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an 29"/>
          <p:cNvSpPr/>
          <p:nvPr/>
        </p:nvSpPr>
        <p:spPr>
          <a:xfrm rot="16200000">
            <a:off x="4611546" y="3684857"/>
            <a:ext cx="237802" cy="2210997"/>
          </a:xfrm>
          <a:prstGeom prst="can">
            <a:avLst/>
          </a:prstGeom>
          <a:solidFill>
            <a:srgbClr val="00E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92630" y="5892225"/>
            <a:ext cx="7260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পাম্পের সাহায্যে ট্যাংকটি কম সময়ে পূর্ণ করা যায়।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677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8" grpId="0" animBg="1"/>
      <p:bldP spid="30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905000" y="2996625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634425"/>
            <a:ext cx="952500" cy="952500"/>
          </a:xfrm>
          <a:prstGeom prst="rect">
            <a:avLst/>
          </a:prstGeom>
        </p:spPr>
      </p:pic>
      <p:pic>
        <p:nvPicPr>
          <p:cNvPr id="205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4426"/>
            <a:ext cx="9525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t="3714" r="22571" b="3714"/>
          <a:stretch/>
        </p:blipFill>
        <p:spPr>
          <a:xfrm>
            <a:off x="2416629" y="634425"/>
            <a:ext cx="1164771" cy="280987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514600" y="3429000"/>
            <a:ext cx="5867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609600" y="634426"/>
            <a:ext cx="1905000" cy="2809875"/>
            <a:chOff x="466725" y="381001"/>
            <a:chExt cx="2047875" cy="2809875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725" y="381001"/>
              <a:ext cx="2047875" cy="2809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838200" y="805190"/>
              <a:ext cx="6096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524000" y="543580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56" name="TextBox 2055"/>
          <p:cNvSpPr txBox="1"/>
          <p:nvPr/>
        </p:nvSpPr>
        <p:spPr>
          <a:xfrm>
            <a:off x="609600" y="3595807"/>
            <a:ext cx="7772400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কাজ = বল </a:t>
            </a:r>
            <a:r>
              <a:rPr lang="en-US" sz="3200" dirty="0" smtClean="0">
                <a:latin typeface="NikoshBAN" pitchFamily="2" charset="0"/>
                <a:cs typeface="NikoshBAN" pitchFamily="2" charset="0"/>
                <a:sym typeface="Symbol"/>
              </a:rPr>
              <a:t></a:t>
            </a:r>
            <a:r>
              <a:rPr lang="bn-IN" sz="3200" dirty="0" smtClean="0">
                <a:latin typeface="NikoshBAN" pitchFamily="2" charset="0"/>
                <a:cs typeface="NikoshBAN" pitchFamily="2" charset="0"/>
                <a:sym typeface="Symbol"/>
              </a:rPr>
              <a:t> সরণ = রুপান্তরিত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9600" y="4267200"/>
            <a:ext cx="7772400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ক্ষমতা = কৃত কাজের হার</a:t>
            </a:r>
            <a:r>
              <a:rPr lang="bn-IN" sz="3200" dirty="0" smtClean="0">
                <a:latin typeface="NikoshBAN" pitchFamily="2" charset="0"/>
                <a:cs typeface="NikoshBAN" pitchFamily="2" charset="0"/>
                <a:sym typeface="Symbol"/>
              </a:rPr>
              <a:t> = শক্তি রূপান্তরের হার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9600" y="4953000"/>
            <a:ext cx="7772400" cy="107721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কাজ সম্পাদনকারী কোনো ব্যক্তি বা উৎস এর কাজ</a:t>
            </a:r>
          </a:p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করার হারকে ক্ষমতা বলে।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646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525 0.0025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11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9259E-6 L 0.53038 0.00255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10" y="11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056" grpId="0" animBg="1"/>
      <p:bldP spid="41" grpId="0" animBg="1"/>
      <p:bldP spid="44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482</Words>
  <Application>Microsoft Office PowerPoint</Application>
  <PresentationFormat>On-screen Show (4:3)</PresentationFormat>
  <Paragraphs>127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NikoshBAN</vt:lpstr>
      <vt:lpstr>Garamond</vt:lpstr>
      <vt:lpstr>Symbol</vt:lpstr>
      <vt:lpstr>Book Antiqua</vt:lpstr>
      <vt:lpstr>Arial</vt:lpstr>
      <vt:lpstr>Vrinda</vt:lpstr>
      <vt:lpstr>Cambria Math</vt:lpstr>
      <vt:lpstr>Verdana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21</cp:revision>
  <dcterms:created xsi:type="dcterms:W3CDTF">2006-08-16T00:00:00Z</dcterms:created>
  <dcterms:modified xsi:type="dcterms:W3CDTF">2024-11-16T14:52:46Z</dcterms:modified>
</cp:coreProperties>
</file>